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  <p:embeddedFont>
      <p:font typeface="Nunito"/>
      <p:regular r:id="rId44"/>
      <p:bold r:id="rId45"/>
      <p:italic r:id="rId46"/>
      <p:boldItalic r:id="rId47"/>
    </p:embeddedFont>
    <p:embeddedFont>
      <p:font typeface="Maven Pro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Nunito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Nunito-italic.fntdata"/><Relationship Id="rId45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avenPro-regular.fntdata"/><Relationship Id="rId47" Type="http://schemas.openxmlformats.org/officeDocument/2006/relationships/font" Target="fonts/Nunito-boldItalic.fntdata"/><Relationship Id="rId49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37e170b086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37e170b08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7e170b086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37e170b086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37e170b086_1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37e170b086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37e170b086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37e170b086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37e170b086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37e170b086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37e170b086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37e170b086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37e170b086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37e170b086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37e170b086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37e170b086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37e170b086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37e170b086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37ecf0a8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37ecf0a8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c318d406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c318d406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37ecf0a8c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37ecf0a8c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c98a159b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c98a159b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37ecf0a8cc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37ecf0a8c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37ecf0a8c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37ecf0a8c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5c7447bb5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5c7447bb5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5c7447bb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5c7447bb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5c7447bb5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5c7447bb5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5c7447bb5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5c7447bb5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5c7447bb5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5c7447bb5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5c98a159b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5c98a159b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c318d406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c318d406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5c7447bb5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5c7447bb5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5c7447bb5b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5c7447bb5b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5c7447bb5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5c7447bb5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5c7447bb5b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5c7447bb5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5c7447bb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5c7447bb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7e170b0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7e170b0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37e170b08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37e170b08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7e170b08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37e170b08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37e170b08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37e170b08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37e170b08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37e170b08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37e170b086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37e170b086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260150"/>
            <a:ext cx="8222100" cy="12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DISEASE PREDICTION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3330423"/>
            <a:ext cx="8222100" cy="7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BY:- RAJ KUMAR</a:t>
            </a:r>
            <a:endParaRPr/>
          </a:p>
          <a:p>
            <a:pPr indent="457200" lvl="0" marL="2743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BATCH-81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INSIGHTS FROM EDA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191050" y="858025"/>
            <a:ext cx="88266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There is not much </a:t>
            </a:r>
            <a:r>
              <a:rPr lang="en" sz="1200"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effect</a:t>
            </a:r>
            <a:r>
              <a:rPr lang="en" sz="1200"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of smoking in heart disease as non smoker and smoker both have same chances of suffering from disease.</a:t>
            </a:r>
            <a:endParaRPr sz="1200"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500" y="1830675"/>
            <a:ext cx="4415851" cy="312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FEATURE ENCODING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98250" y="1431775"/>
            <a:ext cx="4473900" cy="31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</a:rPr>
              <a:t>What is Feature Encoding?</a:t>
            </a:r>
            <a:endParaRPr b="1"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Feature Encoding converts object type variables to numerical variables as part of the feature  engineering , step to make the data compatible with Machine Learning models.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4799200" y="1263825"/>
            <a:ext cx="4251300" cy="33066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#imporing labelencoder from sklearn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sklearn.preprocessing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LabelEncoder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ssigning labelencoder to encoder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encoder=LabelEncoder()  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#labelling of "gender" by using labelencoder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data2[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"gender"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]=encoder.fit_transform(data2[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"gender"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])  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TRAIN AND TEST DATA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736875" y="1914650"/>
            <a:ext cx="7095900" cy="31491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train test split from sklearn.model_selection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sklearn.model_selection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train_test_split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x=data2.drop([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"TenYearCHD"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],axis=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1" lang="en" sz="13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#except for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"TenYearCHD"</a:t>
            </a:r>
            <a:r>
              <a:rPr b="1" lang="en" sz="1300">
                <a:solidFill>
                  <a:srgbClr val="008000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all other features are input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y=data2[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"TenYearCHD"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 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#TenYearCHD is prediction feature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#defining training and test data, test size=0.2 means test data will be 20%.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x_train,x_test,y_train,y_test=train_test_split(x,y,test_size=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0.2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   </a:t>
            </a:r>
            <a:endParaRPr b="1" sz="1300">
              <a:solidFill>
                <a:schemeClr val="dk2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442975" y="869150"/>
            <a:ext cx="54585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We need to prepare data for test and training of model.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We will use standard test and train split as 20-80 format.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SCALING TRAIN AND TEST DATA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49" name="Google Shape;149;p25"/>
          <p:cNvSpPr txBox="1"/>
          <p:nvPr/>
        </p:nvSpPr>
        <p:spPr>
          <a:xfrm>
            <a:off x="526950" y="2353750"/>
            <a:ext cx="5490000" cy="26910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standard scaler to scale features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sklearn.preprocessing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StandardScaler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scale=StandardScaler()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x_train=scale.fit_transform(x_train)  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#scaling training data by standard scaler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x_test=scale.transform(x_test)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#transforming scale into test data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6573175" y="1127375"/>
            <a:ext cx="2351700" cy="21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CFE2F3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442975" y="869150"/>
            <a:ext cx="61302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200"/>
              <a:buChar char="●"/>
            </a:pPr>
            <a:r>
              <a:rPr lang="en" sz="1200">
                <a:solidFill>
                  <a:srgbClr val="232629"/>
                </a:solidFill>
                <a:latin typeface="Calibri"/>
                <a:ea typeface="Calibri"/>
                <a:cs typeface="Calibri"/>
                <a:sym typeface="Calibri"/>
              </a:rPr>
              <a:t>StandardScaler performs the task of </a:t>
            </a:r>
            <a:r>
              <a:rPr b="1" lang="en" sz="1200">
                <a:solidFill>
                  <a:srgbClr val="232629"/>
                </a:solidFill>
                <a:latin typeface="Calibri"/>
                <a:ea typeface="Calibri"/>
                <a:cs typeface="Calibri"/>
                <a:sym typeface="Calibri"/>
              </a:rPr>
              <a:t>Standardization</a:t>
            </a:r>
            <a:r>
              <a:rPr lang="en" sz="1200">
                <a:solidFill>
                  <a:srgbClr val="232629"/>
                </a:solidFill>
                <a:latin typeface="Calibri"/>
                <a:ea typeface="Calibri"/>
                <a:cs typeface="Calibri"/>
                <a:sym typeface="Calibri"/>
              </a:rPr>
              <a:t>. Usually a dataset contains variables that are different in scale.</a:t>
            </a:r>
            <a:endParaRPr sz="1200">
              <a:solidFill>
                <a:srgbClr val="2326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232629"/>
                </a:solidFill>
                <a:latin typeface="Calibri"/>
                <a:ea typeface="Calibri"/>
                <a:cs typeface="Calibri"/>
                <a:sym typeface="Calibri"/>
              </a:rPr>
              <a:t>If columns are different in scale, they should Standardized to have common scale while building machine learning model.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MODEL TRAINING AND PREDICTION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57" name="Google Shape;157;p26"/>
          <p:cNvSpPr txBox="1"/>
          <p:nvPr/>
        </p:nvSpPr>
        <p:spPr>
          <a:xfrm>
            <a:off x="526950" y="1673150"/>
            <a:ext cx="5101500" cy="21519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logistic regression to create a model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sklearn.linear_model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LogisticRegression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model=LogisticRegression()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232629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#Giving training to model by training data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model.fit(x_train,y_train)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442975" y="869150"/>
            <a:ext cx="6130200" cy="8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★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We will do logistic regression modeling  using scikit learn.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1375" y="1532825"/>
            <a:ext cx="2787325" cy="220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526950" y="4119000"/>
            <a:ext cx="5101500" cy="9447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 PREDICTION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#predicting results on test data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y_pred=model.predict(x_test)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CLASSIFICATION MODEL KPIs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66" name="Google Shape;166;p27"/>
          <p:cNvSpPr txBox="1"/>
          <p:nvPr/>
        </p:nvSpPr>
        <p:spPr>
          <a:xfrm>
            <a:off x="379975" y="1725700"/>
            <a:ext cx="5637000" cy="32016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confusion_matrix,classificatio_report and accuracy_report from metrics to check model performance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sklearn.metrics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confusion_matrix,classification_report,accuracy_score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class_report=classification_report(y_test,y_pred) 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get classification report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acc_scr_test=accuracy_score(y_test,y_pred)*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get accuracty_score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con_matrix=confusion_matrix(y_test,y_pred)  </a:t>
            </a: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get confusion_matrix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7" name="Google Shape;167;p27"/>
          <p:cNvSpPr txBox="1"/>
          <p:nvPr/>
        </p:nvSpPr>
        <p:spPr>
          <a:xfrm>
            <a:off x="442975" y="869150"/>
            <a:ext cx="51015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We will use different KPIs to measure model performance.</a:t>
            </a:r>
            <a:endParaRPr b="1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CONFUSION MATRIX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379975" y="1326950"/>
            <a:ext cx="5553000" cy="66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#confusion matrix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"confusion_matrix for test data is\n"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,con_matrix)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6625675" y="2120375"/>
            <a:ext cx="598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7450025" y="2120375"/>
            <a:ext cx="598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8"/>
          <p:cNvSpPr txBox="1"/>
          <p:nvPr/>
        </p:nvSpPr>
        <p:spPr>
          <a:xfrm>
            <a:off x="6625675" y="4051900"/>
            <a:ext cx="598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7450025" y="4051900"/>
            <a:ext cx="5982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7725" y="2571750"/>
            <a:ext cx="1501050" cy="152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326" y="2120375"/>
            <a:ext cx="3737700" cy="285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CLASSIFICATION REPORT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85" name="Google Shape;185;p29"/>
          <p:cNvSpPr txBox="1"/>
          <p:nvPr/>
        </p:nvSpPr>
        <p:spPr>
          <a:xfrm>
            <a:off x="509300" y="884250"/>
            <a:ext cx="5454000" cy="109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#classification report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"classification report for test prediction is \n"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,class_report)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7325" y="2376500"/>
            <a:ext cx="5574925" cy="257412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ACCURACY SCORE (TEST DATA)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92" name="Google Shape;192;p30"/>
          <p:cNvSpPr txBox="1"/>
          <p:nvPr/>
        </p:nvSpPr>
        <p:spPr>
          <a:xfrm>
            <a:off x="201525" y="1140950"/>
            <a:ext cx="7128000" cy="146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#accuracy score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for test data is 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{acc_scr_test}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%"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3" name="Google Shape;193;p30"/>
          <p:cNvSpPr txBox="1"/>
          <p:nvPr/>
        </p:nvSpPr>
        <p:spPr>
          <a:xfrm>
            <a:off x="490575" y="3783100"/>
            <a:ext cx="6549900" cy="5145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accuracy score for test data is 85.14150943396226 %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641900" y="2939025"/>
            <a:ext cx="54777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alibri"/>
              <a:buChar char="❖"/>
            </a:pPr>
            <a:r>
              <a:rPr b="1" lang="en" sz="19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ACCURACY SCORE (TEST DATA)</a:t>
            </a:r>
            <a:endParaRPr b="1" sz="19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PREDICTIONS ON TRAIN DATA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00" name="Google Shape;200;p31"/>
          <p:cNvSpPr txBox="1"/>
          <p:nvPr/>
        </p:nvSpPr>
        <p:spPr>
          <a:xfrm>
            <a:off x="799875" y="887250"/>
            <a:ext cx="64449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#predicting results on test data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y_pred_train=model.predict(x_train)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check accuracy score on training data</a:t>
            </a:r>
            <a:endParaRPr b="1" sz="13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sklearn.metrics </a:t>
            </a:r>
            <a:r>
              <a:rPr b="1" lang="en" sz="13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accuracy_score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acc_scr_train=accuracy_score(y_train,y_pred_train)*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b="1" sz="1300">
              <a:solidFill>
                <a:srgbClr val="098156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for train data is 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{acc_scr_train}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%"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1" name="Google Shape;201;p31"/>
          <p:cNvSpPr txBox="1"/>
          <p:nvPr/>
        </p:nvSpPr>
        <p:spPr>
          <a:xfrm>
            <a:off x="694375" y="3497575"/>
            <a:ext cx="54777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900"/>
              <a:buFont typeface="Calibri"/>
              <a:buChar char="❖"/>
            </a:pPr>
            <a:r>
              <a:rPr b="1" lang="en" sz="19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ACCURACY SCORE (TRAIN DATA)</a:t>
            </a:r>
            <a:endParaRPr b="1" sz="19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1"/>
          <p:cNvSpPr txBox="1"/>
          <p:nvPr/>
        </p:nvSpPr>
        <p:spPr>
          <a:xfrm>
            <a:off x="642400" y="4265950"/>
            <a:ext cx="6098700" cy="6027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accuracy score for train data is 85.72271386430678%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334325"/>
            <a:ext cx="8222100" cy="8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79377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The dataset provides the patients' information. 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This dataset is based on cardiovascular study on residents of the town of Framingham, Massachusetts.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We have to build a model to predict for risk in future for coronary heart disease(CHD).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LOSS IN MODEL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501000" y="2865750"/>
            <a:ext cx="3973200" cy="11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train_loss=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-acc_scr_train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"train loss is 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,train_loss)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test_loss=</a:t>
            </a:r>
            <a:r>
              <a:rPr b="1" lang="en" sz="13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-acc_scr_test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3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"test loss is "</a:t>
            </a:r>
            <a:r>
              <a:rPr b="1" lang="en" sz="13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,test_loss)</a:t>
            </a:r>
            <a:endParaRPr b="1" sz="13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9" name="Google Shape;209;p32"/>
          <p:cNvSpPr txBox="1"/>
          <p:nvPr/>
        </p:nvSpPr>
        <p:spPr>
          <a:xfrm>
            <a:off x="694375" y="1028700"/>
            <a:ext cx="6866700" cy="14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40C28"/>
                </a:solidFill>
              </a:rPr>
              <a:t>The training loss indicates how well the model is fitting the training data.</a:t>
            </a:r>
            <a:endParaRPr sz="1200">
              <a:solidFill>
                <a:srgbClr val="040C28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40C28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40C28"/>
                </a:solidFill>
              </a:rPr>
              <a:t> </a:t>
            </a:r>
            <a:r>
              <a:rPr lang="en" sz="1200">
                <a:solidFill>
                  <a:srgbClr val="040C28"/>
                </a:solidFill>
              </a:rPr>
              <a:t>The test loss indicates</a:t>
            </a:r>
            <a:r>
              <a:rPr lang="en" sz="1200">
                <a:solidFill>
                  <a:srgbClr val="040C28"/>
                </a:solidFill>
              </a:rPr>
              <a:t> how well the model fits new data</a:t>
            </a:r>
            <a:r>
              <a:rPr lang="en" sz="1200">
                <a:solidFill>
                  <a:srgbClr val="4D5156"/>
                </a:solidFill>
                <a:highlight>
                  <a:srgbClr val="FFFFFF"/>
                </a:highlight>
              </a:rPr>
              <a:t>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4572000" y="3909050"/>
            <a:ext cx="3701700" cy="7977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train loss is 14.277286135693217 test loss is 14.858490566037744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LOGISTIC CURVE FOR MODEL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16" name="Google Shape;21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975" y="923850"/>
            <a:ext cx="7105950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REGULARIZATION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22" name="Google Shape;222;p34"/>
          <p:cNvSpPr txBox="1"/>
          <p:nvPr/>
        </p:nvSpPr>
        <p:spPr>
          <a:xfrm>
            <a:off x="314925" y="1009350"/>
            <a:ext cx="6815100" cy="31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02124"/>
                </a:solidFill>
                <a:latin typeface="Calibri"/>
                <a:ea typeface="Calibri"/>
                <a:cs typeface="Calibri"/>
                <a:sym typeface="Calibri"/>
              </a:rPr>
              <a:t>Regularization refers to </a:t>
            </a:r>
            <a:r>
              <a:rPr lang="en" sz="1300">
                <a:solidFill>
                  <a:srgbClr val="040C28"/>
                </a:solidFill>
                <a:latin typeface="Calibri"/>
                <a:ea typeface="Calibri"/>
                <a:cs typeface="Calibri"/>
                <a:sym typeface="Calibri"/>
              </a:rPr>
              <a:t>techniques that are used to calibrate machine learning models in order to minimize the adjusted loss function and prevent overfitting or underfitting.</a:t>
            </a:r>
            <a:endParaRPr sz="13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73239"/>
                </a:solidFill>
                <a:latin typeface="Calibri"/>
                <a:ea typeface="Calibri"/>
                <a:cs typeface="Calibri"/>
                <a:sym typeface="Calibri"/>
              </a:rPr>
              <a:t>The commonly used regularization techniques are : : </a:t>
            </a:r>
            <a:endParaRPr sz="1300">
              <a:solidFill>
                <a:srgbClr val="27323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685800" rtl="0" algn="l">
              <a:lnSpc>
                <a:spcPct val="158000"/>
              </a:lnSpc>
              <a:spcBef>
                <a:spcPts val="800"/>
              </a:spcBef>
              <a:spcAft>
                <a:spcPts val="0"/>
              </a:spcAft>
              <a:buClr>
                <a:srgbClr val="273239"/>
              </a:buClr>
              <a:buSzPts val="1300"/>
              <a:buFont typeface="Calibri"/>
              <a:buAutoNum type="arabicPeriod"/>
            </a:pPr>
            <a:r>
              <a:rPr lang="en" sz="1300">
                <a:solidFill>
                  <a:srgbClr val="273239"/>
                </a:solidFill>
                <a:latin typeface="Calibri"/>
                <a:ea typeface="Calibri"/>
                <a:cs typeface="Calibri"/>
                <a:sym typeface="Calibri"/>
              </a:rPr>
              <a:t>Lasso Regularization – L1 Regularization</a:t>
            </a:r>
            <a:endParaRPr sz="1300">
              <a:solidFill>
                <a:srgbClr val="27323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300"/>
              <a:buFont typeface="Calibri"/>
              <a:buAutoNum type="arabicPeriod"/>
            </a:pPr>
            <a:r>
              <a:rPr lang="en" sz="1300">
                <a:solidFill>
                  <a:srgbClr val="273239"/>
                </a:solidFill>
                <a:latin typeface="Calibri"/>
                <a:ea typeface="Calibri"/>
                <a:cs typeface="Calibri"/>
                <a:sym typeface="Calibri"/>
              </a:rPr>
              <a:t>Ridge Regularization – L2 Regularization</a:t>
            </a:r>
            <a:endParaRPr sz="1300">
              <a:solidFill>
                <a:srgbClr val="27323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6858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Clr>
                <a:srgbClr val="273239"/>
              </a:buClr>
              <a:buSzPts val="1300"/>
              <a:buFont typeface="Calibri"/>
              <a:buAutoNum type="arabicPeriod"/>
            </a:pPr>
            <a:r>
              <a:rPr lang="en" sz="1300">
                <a:solidFill>
                  <a:srgbClr val="273239"/>
                </a:solidFill>
                <a:latin typeface="Calibri"/>
                <a:ea typeface="Calibri"/>
                <a:cs typeface="Calibri"/>
                <a:sym typeface="Calibri"/>
              </a:rPr>
              <a:t>Elastic Net Regularization – L1 and L2 Regularization</a:t>
            </a:r>
            <a:endParaRPr sz="1300">
              <a:solidFill>
                <a:srgbClr val="27323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35714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REGULARIZATION (with l1)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28" name="Google Shape;228;p35"/>
          <p:cNvSpPr txBox="1"/>
          <p:nvPr/>
        </p:nvSpPr>
        <p:spPr>
          <a:xfrm>
            <a:off x="923725" y="941050"/>
            <a:ext cx="6972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#model_log_reg_l1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model_log_reg_l1=LogisticRegression(penalty=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"l1"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,solver=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"liblinear"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#initialising model with penalty l1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model_log_reg_l1.fit(x_train,y_train) 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#training model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model_log_reg_l1_prediction=model_log_reg_l1.predict(x_test)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#predicting for test data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accuracy_score_reg_l1=accuracy_score(model_log_reg_l1_prediction,y_test)*</a:t>
            </a:r>
            <a:r>
              <a:rPr b="1" lang="en" sz="12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#accuracy score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with l1 is:"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,accuracy_score_reg_l1)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9" name="Google Shape;229;p35"/>
          <p:cNvSpPr txBox="1"/>
          <p:nvPr/>
        </p:nvSpPr>
        <p:spPr>
          <a:xfrm>
            <a:off x="1227375" y="3938975"/>
            <a:ext cx="5828700" cy="6840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 with l1 is: 85.25943396226415</a:t>
            </a:r>
            <a:endParaRPr b="1" sz="16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REGULARIZATION (with l2)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35" name="Google Shape;235;p36"/>
          <p:cNvSpPr txBox="1"/>
          <p:nvPr/>
        </p:nvSpPr>
        <p:spPr>
          <a:xfrm>
            <a:off x="923700" y="972525"/>
            <a:ext cx="6972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#model_log_reg_l2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model_log_reg_l2=LogisticRegression(penalty=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"l2"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#initialising model with penalty l2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model_log_reg_l2.fit(x_train,y_train) 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#training model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model_log_reg_l2_prediction=model_log_reg_l2.predict(x_test)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#predicting for test data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accuracy_score_reg_l2=accuracy_score(model_log_reg_l2_prediction,y_test)*</a:t>
            </a:r>
            <a:r>
              <a:rPr b="1" lang="en" sz="12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	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#accuracy score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with l2 is:"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,accuracy_score_reg_l2)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6" name="Google Shape;236;p36"/>
          <p:cNvSpPr txBox="1"/>
          <p:nvPr/>
        </p:nvSpPr>
        <p:spPr>
          <a:xfrm>
            <a:off x="1069900" y="4019925"/>
            <a:ext cx="5828700" cy="7782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 with l2 is: </a:t>
            </a: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85.14150943396226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REGULARIZATION (with ELASTICNET)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42" name="Google Shape;242;p37"/>
          <p:cNvSpPr txBox="1"/>
          <p:nvPr/>
        </p:nvSpPr>
        <p:spPr>
          <a:xfrm>
            <a:off x="913250" y="1048050"/>
            <a:ext cx="6930000" cy="30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#model_log_reg_elastic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model_log_reg_elastic=LogisticRegression(penalty=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"elasticnet"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#initialising model with penalty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elastic net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sklearn.linear_model </a:t>
            </a: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ElasticNet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model_log_reg_elastic=ElasticNet()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model_log_reg_elastic.fit(x_train,y_train)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model_log_reg_elastic_prediction=model_log_reg_elastic.predict(x_test)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accuracy_score_reg_elastic=accuracy_score(y_test,model_log_reg_elastic_prediction.</a:t>
            </a: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round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(),normalize=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)*</a:t>
            </a:r>
            <a:r>
              <a:rPr b="1" lang="en" sz="12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b="1" sz="1200">
              <a:solidFill>
                <a:srgbClr val="098156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with elasticnet is:"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,accuracy_score_reg_elastic)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3" name="Google Shape;243;p37"/>
          <p:cNvSpPr txBox="1"/>
          <p:nvPr/>
        </p:nvSpPr>
        <p:spPr>
          <a:xfrm>
            <a:off x="1118925" y="4205500"/>
            <a:ext cx="6224700" cy="7710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 with </a:t>
            </a:r>
            <a:r>
              <a:rPr b="1" lang="en" sz="1500">
                <a:solidFill>
                  <a:schemeClr val="dk2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elasticnet </a:t>
            </a:r>
            <a:r>
              <a:rPr b="1" lang="en" sz="1500">
                <a:solidFill>
                  <a:schemeClr val="dk2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is: </a:t>
            </a:r>
            <a:r>
              <a:rPr b="1" lang="en" sz="1500">
                <a:solidFill>
                  <a:srgbClr val="21212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84.90566037735849</a:t>
            </a:r>
            <a:endParaRPr b="1" sz="1500">
              <a:solidFill>
                <a:schemeClr val="dk2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HYPERPARAMETER TUNING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49" name="Google Shape;249;p38"/>
          <p:cNvSpPr txBox="1"/>
          <p:nvPr/>
        </p:nvSpPr>
        <p:spPr>
          <a:xfrm>
            <a:off x="98250" y="749800"/>
            <a:ext cx="8689800" cy="43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Hyperparameters in Machine learning are those parameters that are explicitly defined by the user to control the learning process. </a:t>
            </a:r>
            <a:endParaRPr b="1" sz="12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FF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There are ideally two approach for the hyperparameter tuning.</a:t>
            </a:r>
            <a:endParaRPr sz="1200"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❖"/>
            </a:pPr>
            <a:r>
              <a:rPr b="1"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GridSearchCV:-</a:t>
            </a:r>
            <a:endParaRPr b="1"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With the gridsearchcv module we fit every hyperparameter that we explicitly specify in the parameter grid and train our model accordingly.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 this approach care of all of the hyperparameters specified hence,it takes more computation time.Accuracy is high with this approach.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❖"/>
            </a:pPr>
            <a:r>
              <a:rPr b="1"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RandomSearchCV</a:t>
            </a:r>
            <a:endParaRPr b="1"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W</a:t>
            </a: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ith the RandomSearchCV module we fit every hyperparameter that we explicitly specify in the parameter grid at a random and train our model accordingly.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295275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050"/>
              <a:buFont typeface="Courier New"/>
              <a:buChar char="●"/>
            </a:pP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As this approach care of all of the hyperparameters specified at a random hence,it is shown that it takes less computation time.</a:t>
            </a:r>
            <a:r>
              <a:rPr lang="en" sz="105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the accuracy with RandomSearchCV is slightly less.</a:t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GridSearchCV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55" name="Google Shape;255;p39"/>
          <p:cNvSpPr txBox="1"/>
          <p:nvPr/>
        </p:nvSpPr>
        <p:spPr>
          <a:xfrm>
            <a:off x="191050" y="1373300"/>
            <a:ext cx="7755600" cy="22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sklearn.model_selection </a:t>
            </a: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GridSearchCV   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gridsearchcv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penalty=[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"l1"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"l2"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"elasticnet"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solver=[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"lbfgs"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"liblinear"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"newton-cg"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"newton-cholesky"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"sag"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"saga"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param_grid={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"penalty"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:penalty, 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"solver"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:solver,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"fit_intercept"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:[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]}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#initializing model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model_grid_search=GridSearchCV(LogisticRegression(),param_grid)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#training to model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model_grid_search.fit(x_train,y_train)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33333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6" name="Google Shape;256;p39"/>
          <p:cNvSpPr txBox="1"/>
          <p:nvPr/>
        </p:nvSpPr>
        <p:spPr>
          <a:xfrm>
            <a:off x="191050" y="801925"/>
            <a:ext cx="41568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TUNING USING GridSearchCV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39"/>
          <p:cNvSpPr txBox="1"/>
          <p:nvPr/>
        </p:nvSpPr>
        <p:spPr>
          <a:xfrm>
            <a:off x="191050" y="3791775"/>
            <a:ext cx="37473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get best_fit_parameter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model_grid_search.best_params_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8" name="Google Shape;258;p39"/>
          <p:cNvSpPr txBox="1"/>
          <p:nvPr/>
        </p:nvSpPr>
        <p:spPr>
          <a:xfrm>
            <a:off x="694900" y="4633350"/>
            <a:ext cx="6266700" cy="4620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{'fit_intercept': True, 'penalty': None, 'solver': 'lbfgs'}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GridSearchCV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64" name="Google Shape;264;p40"/>
          <p:cNvSpPr txBox="1"/>
          <p:nvPr/>
        </p:nvSpPr>
        <p:spPr>
          <a:xfrm>
            <a:off x="245200" y="1400300"/>
            <a:ext cx="77556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#tuning using bestParams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log_reg_grid_tuned=LogisticRegression(fit_intercept=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,penalty=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'l2'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,solver=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"lbfgs"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log_reg_grid_tuned.fit(x_train,y_train)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tuned_prediction_grid=log_reg_grid_tuned.predict(x_test)</a:t>
            </a:r>
            <a:endParaRPr b="1" sz="1200">
              <a:solidFill>
                <a:srgbClr val="AF00DB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5" name="Google Shape;265;p40"/>
          <p:cNvSpPr txBox="1"/>
          <p:nvPr/>
        </p:nvSpPr>
        <p:spPr>
          <a:xfrm>
            <a:off x="631925" y="948925"/>
            <a:ext cx="52590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PREDICTION USING HYPERPARAMETERS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6" name="Google Shape;266;p40"/>
          <p:cNvSpPr txBox="1"/>
          <p:nvPr/>
        </p:nvSpPr>
        <p:spPr>
          <a:xfrm>
            <a:off x="380000" y="3037800"/>
            <a:ext cx="7694400" cy="14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</a:t>
            </a:r>
            <a:endParaRPr b="1" sz="1500">
              <a:solidFill>
                <a:srgbClr val="FF0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accuracy_scr_grid_tuned=accuracy_score(tuned_prediction_grid,y_test)*</a:t>
            </a:r>
            <a:r>
              <a:rPr b="1" lang="en" sz="12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b="1" sz="1200">
              <a:solidFill>
                <a:srgbClr val="098156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#accuracy_score of tuned data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with gridsearch tuned is: 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,accuracy_scr_grid_tuned)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40"/>
          <p:cNvSpPr txBox="1"/>
          <p:nvPr/>
        </p:nvSpPr>
        <p:spPr>
          <a:xfrm>
            <a:off x="684400" y="4622800"/>
            <a:ext cx="6959400" cy="3885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 with gridsearch tuned is: 85.14150943396226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LOGISTIC CURVE AFTER TUNING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73" name="Google Shape;2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600" y="771450"/>
            <a:ext cx="7210374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382100"/>
            <a:ext cx="8222100" cy="9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/>
              <a:t>DESCRIPTION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9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Demographic</a:t>
            </a:r>
            <a:endParaRPr b="1"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Sex: male or female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Age: Age of the patient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Behavioral</a:t>
            </a:r>
            <a:endParaRPr b="1"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Current Smoker: whether or not the patient is a current smoker(0 means No,1 means-Yes)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Cigs Per Day: the number of cigarettes that the person smoked on average in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one day.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RandomSearchCV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79" name="Google Shape;279;p42"/>
          <p:cNvSpPr txBox="1"/>
          <p:nvPr/>
        </p:nvSpPr>
        <p:spPr>
          <a:xfrm>
            <a:off x="694900" y="1373300"/>
            <a:ext cx="7251900" cy="22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sklearn.model_selection </a:t>
            </a:r>
            <a:r>
              <a:rPr b="1" lang="en" sz="1200">
                <a:solidFill>
                  <a:srgbClr val="AF00DB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RandomizedSearchCV  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#importing RandomizedSearchCV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param_random={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"penalty"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:[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"l1"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"l2"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"elasticnet"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"fit_intercept"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:[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]}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model_random_search=RandomizedSearchCV(LogisticRegression(),param_random)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#training to model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model_random_search.fit(x_train,y_train)</a:t>
            </a:r>
            <a:endParaRPr b="1" sz="1200">
              <a:solidFill>
                <a:srgbClr val="333333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0" name="Google Shape;280;p42"/>
          <p:cNvSpPr txBox="1"/>
          <p:nvPr/>
        </p:nvSpPr>
        <p:spPr>
          <a:xfrm>
            <a:off x="191050" y="801925"/>
            <a:ext cx="41568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TUNING USING RandomSearchCV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42"/>
          <p:cNvSpPr txBox="1"/>
          <p:nvPr/>
        </p:nvSpPr>
        <p:spPr>
          <a:xfrm>
            <a:off x="694900" y="3608900"/>
            <a:ext cx="3747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#to get best parameters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model_random_search.best_params_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2" name="Google Shape;282;p42"/>
          <p:cNvSpPr txBox="1"/>
          <p:nvPr/>
        </p:nvSpPr>
        <p:spPr>
          <a:xfrm>
            <a:off x="694900" y="4549375"/>
            <a:ext cx="6266700" cy="4620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{'fit_intercept': True, 'penalty': None}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RandomSearchCV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8" name="Google Shape;288;p43"/>
          <p:cNvSpPr txBox="1"/>
          <p:nvPr/>
        </p:nvSpPr>
        <p:spPr>
          <a:xfrm>
            <a:off x="245200" y="1400300"/>
            <a:ext cx="77556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#tuning using bestParams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log_reg_random_tuned=LogisticRegression(fit_intercept=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,penalty=</a:t>
            </a:r>
            <a:r>
              <a:rPr b="1" lang="en" sz="1200">
                <a:solidFill>
                  <a:srgbClr val="0000FF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log_reg_random_tuned.fit(x_train,y_train)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tuned_prediction_random=log_reg_random_tuned.predict(x_test)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9" name="Google Shape;289;p43"/>
          <p:cNvSpPr txBox="1"/>
          <p:nvPr/>
        </p:nvSpPr>
        <p:spPr>
          <a:xfrm>
            <a:off x="631925" y="948925"/>
            <a:ext cx="52590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PREDICTION USING HYPERPARAMETERS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0" name="Google Shape;290;p43"/>
          <p:cNvSpPr txBox="1"/>
          <p:nvPr/>
        </p:nvSpPr>
        <p:spPr>
          <a:xfrm>
            <a:off x="380000" y="2943375"/>
            <a:ext cx="7694400" cy="14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</a:t>
            </a:r>
            <a:endParaRPr b="1">
              <a:solidFill>
                <a:srgbClr val="FF0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accuracy_scr_random_tuned=accuracy_score(tuned_prediction_random,y_test)*</a:t>
            </a:r>
            <a:r>
              <a:rPr b="1" lang="en" sz="1200">
                <a:solidFill>
                  <a:srgbClr val="09815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endParaRPr b="1" sz="1200">
              <a:solidFill>
                <a:srgbClr val="098156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8000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#accuracy_score of tuned data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795E26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 score with randomsearch tuned is: 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,accuracy_scr_random_tuned)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1" name="Google Shape;291;p43"/>
          <p:cNvSpPr txBox="1"/>
          <p:nvPr/>
        </p:nvSpPr>
        <p:spPr>
          <a:xfrm>
            <a:off x="684400" y="4622800"/>
            <a:ext cx="7190400" cy="388500"/>
          </a:xfrm>
          <a:prstGeom prst="rect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accuracy score with randomsearch tuned is: 85.14150943396226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type="title"/>
          </p:nvPr>
        </p:nvSpPr>
        <p:spPr>
          <a:xfrm>
            <a:off x="98250" y="16350"/>
            <a:ext cx="88266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CONCLUSION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97" name="Google Shape;297;p44"/>
          <p:cNvSpPr txBox="1"/>
          <p:nvPr/>
        </p:nvSpPr>
        <p:spPr>
          <a:xfrm>
            <a:off x="770075" y="1967100"/>
            <a:ext cx="6558900" cy="26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accuracy_all_model=pd.DataFrame({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"model_name"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:[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"y_prediction_test"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"y_prediction_train"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"tuned_gridsearchcv"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"tuned_randomsearchcv"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"l1_parameter"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"l2_parameter"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"elasticnet_parameter"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b="1" sz="1200"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200">
                <a:solidFill>
                  <a:srgbClr val="A31515"/>
                </a:solidFill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"Accuracy"</a:t>
            </a:r>
            <a:r>
              <a:rPr b="1" lang="en" sz="1200">
                <a:highlight>
                  <a:srgbClr val="CFE2F3"/>
                </a:highlight>
                <a:latin typeface="Courier New"/>
                <a:ea typeface="Courier New"/>
                <a:cs typeface="Courier New"/>
                <a:sym typeface="Courier New"/>
              </a:rPr>
              <a:t>:[acc_scr_test,acc_scr_train,accuracy_scr_grid_tuned,accuracy_scr_random_tuned,accuracy_score_reg_l1,accuracy_score_reg_l2,accuracy_score_reg_elastic]})</a:t>
            </a:r>
            <a:endParaRPr b="1" sz="1200">
              <a:solidFill>
                <a:srgbClr val="008000"/>
              </a:solidFill>
              <a:highlight>
                <a:srgbClr val="CFE2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8" name="Google Shape;298;p44"/>
          <p:cNvSpPr txBox="1"/>
          <p:nvPr/>
        </p:nvSpPr>
        <p:spPr>
          <a:xfrm>
            <a:off x="463975" y="822975"/>
            <a:ext cx="61827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oboto"/>
              <a:buChar char="❖"/>
            </a:pPr>
            <a:r>
              <a:rPr b="1" lang="en" sz="1700">
                <a:latin typeface="Roboto"/>
                <a:ea typeface="Roboto"/>
                <a:cs typeface="Roboto"/>
                <a:sym typeface="Roboto"/>
              </a:rPr>
              <a:t>Analysis of performance with all the models.</a:t>
            </a:r>
            <a:endParaRPr b="1"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Google Shape;299;p44"/>
          <p:cNvSpPr txBox="1"/>
          <p:nvPr/>
        </p:nvSpPr>
        <p:spPr>
          <a:xfrm>
            <a:off x="327500" y="4140000"/>
            <a:ext cx="41253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>
            <p:ph type="title"/>
          </p:nvPr>
        </p:nvSpPr>
        <p:spPr>
          <a:xfrm>
            <a:off x="98250" y="16350"/>
            <a:ext cx="88266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 CONCLUSION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5" name="Google Shape;305;p45"/>
          <p:cNvSpPr txBox="1"/>
          <p:nvPr/>
        </p:nvSpPr>
        <p:spPr>
          <a:xfrm>
            <a:off x="203225" y="827250"/>
            <a:ext cx="77871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Char char="●"/>
            </a:pPr>
            <a:r>
              <a:rPr b="1" lang="en" sz="1100"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It</a:t>
            </a:r>
            <a:r>
              <a:rPr b="1" lang="en" sz="1100">
                <a:latin typeface="Courier New"/>
                <a:ea typeface="Courier New"/>
                <a:cs typeface="Courier New"/>
                <a:sym typeface="Courier New"/>
              </a:rPr>
              <a:t> is observed that there are slight differences in models with different parameters.</a:t>
            </a:r>
            <a:endParaRPr b="1"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Char char="●"/>
            </a:pPr>
            <a:r>
              <a:rPr b="1" lang="en" sz="1100">
                <a:latin typeface="Courier New"/>
                <a:ea typeface="Courier New"/>
                <a:cs typeface="Courier New"/>
                <a:sym typeface="Courier New"/>
              </a:rPr>
              <a:t>To obtain more accurate analysis we need to train model with more training data.</a:t>
            </a:r>
            <a:endParaRPr b="1" sz="11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8000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06" name="Google Shape;30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4902" y="2024250"/>
            <a:ext cx="3977725" cy="3028950"/>
          </a:xfrm>
          <a:prstGeom prst="rect">
            <a:avLst/>
          </a:prstGeom>
          <a:noFill/>
          <a:ln cap="flat" cmpd="sng" w="9525">
            <a:solidFill>
              <a:srgbClr val="AF00DB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7" name="Google Shape;307;p45"/>
          <p:cNvSpPr txBox="1"/>
          <p:nvPr/>
        </p:nvSpPr>
        <p:spPr>
          <a:xfrm>
            <a:off x="327500" y="4140000"/>
            <a:ext cx="41253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382100"/>
            <a:ext cx="8222100" cy="9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715200"/>
            <a:ext cx="8442000" cy="32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3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Medical( history)</a:t>
            </a:r>
            <a:endParaRPr b="1" sz="13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BP Meds: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whether patient was on blood pressure medication(0 means No,1 means-Yes)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Prevalent Stroke: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whether patient had previously had a stroke(0 means No,1 means-Yes)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Prevalent Hyp: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whether or not the patient was hypertensive(0 means No,1 means-Yes)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Diabetes: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whether or not the patient had diabetes(0 means No,1 means-Yes)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Tot Chol: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total cholesterol level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Sys BP: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systolic blood pressure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Dia BP: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diastolic blood pressure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BMI: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Body Mass Index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Heart Rate: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heart rate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Glucose: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glucose level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★"/>
            </a:pPr>
            <a:r>
              <a:rPr b="1" lang="en" sz="1200">
                <a:solidFill>
                  <a:srgbClr val="0000FF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desired target :-</a:t>
            </a:r>
            <a:r>
              <a:rPr lang="en" sz="1200">
                <a:solidFill>
                  <a:srgbClr val="000000"/>
                </a:solidFill>
                <a:highlight>
                  <a:srgbClr val="F7F7F7"/>
                </a:highlight>
                <a:latin typeface="Calibri"/>
                <a:ea typeface="Calibri"/>
                <a:cs typeface="Calibri"/>
                <a:sym typeface="Calibri"/>
              </a:rPr>
              <a:t> (10 year risk of coronary heart disease CHD (binary: “1”, means “Yes”, “0” means “No”)</a:t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200">
              <a:solidFill>
                <a:srgbClr val="000000"/>
              </a:solidFill>
              <a:highlight>
                <a:srgbClr val="F7F7F7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382100"/>
            <a:ext cx="8222100" cy="93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1715200"/>
            <a:ext cx="8442000" cy="32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Dataset contains 4238 rows and 15 columns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Dataset contains 6 int type columns.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Dataset contains 8 float type columns.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Dataset contain 1 object type column.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300">
              <a:solidFill>
                <a:srgbClr val="000000"/>
              </a:solidFill>
              <a:highlight>
                <a:srgbClr val="F7F7F7"/>
              </a:highlight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5276250" y="2016225"/>
            <a:ext cx="3175450" cy="2662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EXPLORATORY DATA ANALYSIS</a:t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429025" y="917300"/>
            <a:ext cx="5214600" cy="40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 dataset consist of 15 columns.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There are 6 integer type, 8 float type and 1 object type data.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We need to check null counts in all column index</a:t>
            </a:r>
            <a:r>
              <a:rPr b="1"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1"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Checking null values in all columns</a:t>
            </a:r>
            <a:endParaRPr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1"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pd.DataFrame({</a:t>
            </a:r>
            <a:r>
              <a:rPr b="1" lang="en" sz="135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"index"</a:t>
            </a: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:data.dtypes.index,</a:t>
            </a:r>
            <a:endParaRPr b="1" sz="135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b="1" lang="en" sz="135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"DataTypes"</a:t>
            </a: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:data.dtypes.values,</a:t>
            </a:r>
            <a:endParaRPr b="1" sz="135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en" sz="135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"Null_counts"</a:t>
            </a: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:data.isnull().</a:t>
            </a:r>
            <a:r>
              <a:rPr b="1" lang="en" sz="1350">
                <a:solidFill>
                  <a:srgbClr val="795E26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1" lang="en" sz="135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().values})</a:t>
            </a:r>
            <a:endParaRPr b="1" sz="135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Observation:- 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There are 6 columns need data imputation to get desirable result.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0675" y="771450"/>
            <a:ext cx="3430925" cy="417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NULL IMPUTATION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357900" y="2177075"/>
            <a:ext cx="6582600" cy="2746200"/>
          </a:xfrm>
          <a:prstGeom prst="rect">
            <a:avLst/>
          </a:prstGeom>
          <a:noFill/>
          <a:ln cap="flat" cmpd="sng" w="9525">
            <a:solidFill>
              <a:srgbClr val="4C11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"cigsPerDay"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"cigsPerDay"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].mean(),inplace=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"BPMeds"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"BPMeds"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].mode()[</a:t>
            </a:r>
            <a:r>
              <a:rPr b="1" lang="en" sz="1300">
                <a:solidFill>
                  <a:srgbClr val="098156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"totChol"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"totChol"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].mean(),inplace=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"BMI"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"BMI"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].mean(),inplace=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"heartRate"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"heartRate"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].mean(),inplace=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"glucose"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].fillna(data[</a:t>
            </a:r>
            <a:r>
              <a:rPr b="1" lang="en" sz="1300">
                <a:solidFill>
                  <a:srgbClr val="A31515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"glucose"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].mean(),inplace=</a:t>
            </a:r>
            <a:r>
              <a:rPr b="1" lang="en" sz="1300">
                <a:solidFill>
                  <a:srgbClr val="0000FF"/>
                </a:solidFill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1" lang="en" sz="1300">
                <a:highlight>
                  <a:srgbClr val="9FC5E8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300">
              <a:highlight>
                <a:srgbClr val="9FC5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568925" y="1116875"/>
            <a:ext cx="7242900" cy="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12121"/>
                </a:solidFill>
                <a:latin typeface="Nunito"/>
                <a:ea typeface="Nunito"/>
                <a:cs typeface="Nunito"/>
                <a:sym typeface="Nunito"/>
              </a:rPr>
              <a:t>Null imputation in all  columns having null values.</a:t>
            </a:r>
            <a:endParaRPr b="1" sz="2000">
              <a:solidFill>
                <a:srgbClr val="21212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INSIGHTS FROM EDA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233025" y="801975"/>
            <a:ext cx="8148300" cy="75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there are 57% females and 43% mans.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Char char="●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It is observed that males has more chances to be suffered by heart disease in future.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875" y="1820175"/>
            <a:ext cx="4296400" cy="332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820175"/>
            <a:ext cx="3607600" cy="31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Maven Pro"/>
                <a:ea typeface="Maven Pro"/>
                <a:cs typeface="Maven Pro"/>
                <a:sym typeface="Maven Pro"/>
              </a:rPr>
              <a:t>INSIGHTS FROM EDA</a:t>
            </a:r>
            <a:endParaRPr b="1" sz="31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357900" y="858025"/>
            <a:ext cx="80235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Based on sample dataset almost 15% 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data points</a:t>
            </a:r>
            <a:r>
              <a:rPr lang="en" sz="1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have chances to suffered from Heart disease in next 10 years.</a:t>
            </a:r>
            <a:endParaRPr sz="1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400" y="1573100"/>
            <a:ext cx="8215675" cy="348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